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6D8C0-1CAB-4730-8642-E8EBE607625F}" v="2" dt="2019-01-24T16:44:5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k clair" userId="5579da73b600f8ef" providerId="LiveId" clId="{26C6D8C0-1CAB-4730-8642-E8EBE607625F}"/>
    <pc:docChg chg="custSel addSld modSld">
      <pc:chgData name="franck clair" userId="5579da73b600f8ef" providerId="LiveId" clId="{26C6D8C0-1CAB-4730-8642-E8EBE607625F}" dt="2019-01-24T16:45:27.135" v="81" actId="255"/>
      <pc:docMkLst>
        <pc:docMk/>
      </pc:docMkLst>
      <pc:sldChg chg="modSp add">
        <pc:chgData name="franck clair" userId="5579da73b600f8ef" providerId="LiveId" clId="{26C6D8C0-1CAB-4730-8642-E8EBE607625F}" dt="2019-01-24T16:45:27.135" v="81" actId="255"/>
        <pc:sldMkLst>
          <pc:docMk/>
          <pc:sldMk cId="1792993664" sldId="263"/>
        </pc:sldMkLst>
        <pc:spChg chg="mod">
          <ac:chgData name="franck clair" userId="5579da73b600f8ef" providerId="LiveId" clId="{26C6D8C0-1CAB-4730-8642-E8EBE607625F}" dt="2019-01-24T16:45:27.135" v="81" actId="255"/>
          <ac:spMkLst>
            <pc:docMk/>
            <pc:sldMk cId="1792993664" sldId="263"/>
            <ac:spMk id="5" creationId="{8A761D6D-A59D-4F43-A674-E6C9E884C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E028-D7AE-4B85-AA74-3B3450615BBA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965B9-4C75-4002-BB71-5AB538DA6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25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A74-9690-4C44-95D4-8181B7D34979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1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BF76-F7A0-4F3F-B336-2DEBC090C57F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6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677A-B35B-422D-A6DD-9757B997F7E9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35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07B-372C-4F53-92A6-B3670022FD1D}" type="datetime1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39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A8C-B643-4EC0-9FE8-59EC3F32AB21}" type="datetime1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7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2CF0-F12B-4381-9FF7-43F81DC3712B}" type="datetime1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5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1617-3BB2-414D-B3B6-DE30BB31DC52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7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EE0C-F7B0-4ED4-9E0A-786D00449EA1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5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CA00-F47F-48AB-89A6-2C050AF21D01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18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D78-729B-44CC-827D-319839EA8B0C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47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2F69-F3A5-445B-B117-368DB04CA678}" type="datetime1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40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9A6E-CB12-47AB-94B4-AC323C3B58D0}" type="datetime1">
              <a:rPr lang="fr-FR" smtClean="0"/>
              <a:t>24/01/2019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87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29F-D88C-4349-953D-317AD533D2BB}" type="datetime1">
              <a:rPr lang="fr-FR" smtClean="0"/>
              <a:t>24/01/2019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71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7179-512A-464B-8260-CADED1A0074B}" type="datetime1">
              <a:rPr lang="fr-FR" smtClean="0"/>
              <a:t>24/01/2019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48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E412-EFE2-42C1-B591-2D8900E51C7E}" type="datetime1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3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F9C9-7CBA-4614-B97C-09474947A360}" type="datetime1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5B3A-B439-4775-9A99-56B33A733025}" type="datetime1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Numérique à l'école - Franck Clair - réunion directeurs 24/01/2019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F2A1A2-CAF4-4684-ADD4-AF12DEB6A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a38.ac-grenoble.fr/siteiaspip/spip.php?article44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duscol.education.fr/internet-responsable/ressources/legamedia/charte.html" TargetMode="External"/><Relationship Id="rId4" Type="http://schemas.openxmlformats.org/officeDocument/2006/relationships/hyperlink" Target="http://www.education.gouv.fr/bo/2004/9/MENT0400337C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grenoble.fr/missiontice3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.link/tice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ama.link/tice3" TargetMode="External"/><Relationship Id="rId4" Type="http://schemas.openxmlformats.org/officeDocument/2006/relationships/hyperlink" Target="https://frama.link/tice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.link/filtrag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wantjunio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grenoble.fr/webelev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C2C6664D-9FAE-4D11-9D17-6E9E87DFD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9265"/>
          <a:stretch/>
        </p:blipFill>
        <p:spPr>
          <a:xfrm>
            <a:off x="-27223" y="-5953"/>
            <a:ext cx="12191999" cy="685799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39130D1B-9A9B-400B-AF73-FCCB391726C0}"/>
              </a:ext>
            </a:extLst>
          </p:cNvPr>
          <p:cNvSpPr txBox="1"/>
          <p:nvPr/>
        </p:nvSpPr>
        <p:spPr>
          <a:xfrm>
            <a:off x="283530" y="214297"/>
            <a:ext cx="11440567" cy="480131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latin typeface="Arial Black" panose="020B0A04020102020204" pitchFamily="34" charset="0"/>
              </a:rPr>
              <a:t>Les CHARTES Internet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02084C6F-05BB-422F-ABB6-393945E8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72928"/>
              </p:ext>
            </p:extLst>
          </p:nvPr>
        </p:nvGraphicFramePr>
        <p:xfrm>
          <a:off x="826633" y="1399026"/>
          <a:ext cx="10590042" cy="3413760"/>
        </p:xfrm>
        <a:graphic>
          <a:graphicData uri="http://schemas.openxmlformats.org/drawingml/2006/table">
            <a:tbl>
              <a:tblPr/>
              <a:tblGrid>
                <a:gridCol w="10590042">
                  <a:extLst>
                    <a:ext uri="{9D8B030D-6E8A-4147-A177-3AD203B41FA5}">
                      <a16:colId xmlns:a16="http://schemas.microsoft.com/office/drawing/2014/main" val="1785777865"/>
                    </a:ext>
                  </a:extLst>
                </a:gridCol>
              </a:tblGrid>
              <a:tr h="676041">
                <a:tc>
                  <a:txBody>
                    <a:bodyPr/>
                    <a:lstStyle/>
                    <a:p>
                      <a:pPr algn="just"/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"La responsabilisation de tous les acteurs doit en particulier passer par la contractualisation de l’usage de l’internet. Chaque établissement et école devra établir une charte d’utilisation de l’Internet et l’annexer au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>
                          <a:hlinkClick r:id="rId3" tooltip="(nouvelle fenêtre)"/>
                        </a:rPr>
                        <a:t>règlement intérieur</a:t>
                      </a:r>
                      <a:r>
                        <a:rPr lang="fr-FR" sz="2400" b="1" dirty="0"/>
                        <a:t>."</a:t>
                      </a:r>
                      <a:endParaRPr lang="fr-F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287179"/>
                  </a:ext>
                </a:extLst>
              </a:tr>
              <a:tr h="676041">
                <a:tc>
                  <a:txBody>
                    <a:bodyPr/>
                    <a:lstStyle/>
                    <a:p>
                      <a:pPr algn="just"/>
                      <a:r>
                        <a:rPr lang="fr-FR" dirty="0">
                          <a:hlinkClick r:id="rId4" tooltip="(nouvelle fenêtre)"/>
                        </a:rPr>
                        <a:t>Circulaire n°2004-035 du 18-2-2004</a:t>
                      </a:r>
                      <a:endParaRPr lang="fr-FR" dirty="0"/>
                    </a:p>
                    <a:p>
                      <a:pPr algn="just"/>
                      <a:endParaRPr lang="fr-FR" dirty="0"/>
                    </a:p>
                    <a:p>
                      <a:pPr algn="just"/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C’est un document qui a une valeur juridique et qui engage l’établissement et ses utilisateurs.</a:t>
                      </a:r>
                    </a:p>
                    <a:p>
                      <a:pPr algn="just"/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dirty="0"/>
                        <a:t>(</a:t>
                      </a:r>
                      <a:r>
                        <a:rPr lang="fr-FR" sz="3200" b="1" dirty="0" err="1"/>
                        <a:t>cf</a:t>
                      </a:r>
                      <a:r>
                        <a:rPr lang="fr-FR" sz="3200" b="1" dirty="0"/>
                        <a:t> </a:t>
                      </a:r>
                      <a:r>
                        <a:rPr lang="fr-FR" sz="3200" b="1" dirty="0">
                          <a:hlinkClick r:id="rId5" tooltip="Lien externe - Nouvelle fenêtre"/>
                        </a:rPr>
                        <a:t>sur Eduscol « internet responsable »</a:t>
                      </a:r>
                      <a:r>
                        <a:rPr lang="fr-FR" dirty="0"/>
                        <a:t>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140545"/>
                  </a:ext>
                </a:extLst>
              </a:tr>
            </a:tbl>
          </a:graphicData>
        </a:graphic>
      </p:graphicFrame>
      <p:sp>
        <p:nvSpPr>
          <p:cNvPr id="41" name="ZoneTexte 40">
            <a:extLst>
              <a:ext uri="{FF2B5EF4-FFF2-40B4-BE49-F238E27FC236}">
                <a16:creationId xmlns:a16="http://schemas.microsoft.com/office/drawing/2014/main" id="{538E085C-8EB4-45A1-A0E6-B581E82F42BA}"/>
              </a:ext>
            </a:extLst>
          </p:cNvPr>
          <p:cNvSpPr txBox="1"/>
          <p:nvPr/>
        </p:nvSpPr>
        <p:spPr>
          <a:xfrm>
            <a:off x="1766844" y="5772631"/>
            <a:ext cx="3596772" cy="64633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</a:rPr>
              <a:t>Charte école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7CA947F-5C03-4C6F-A2EB-1E17FFCEF033}"/>
              </a:ext>
            </a:extLst>
          </p:cNvPr>
          <p:cNvSpPr txBox="1"/>
          <p:nvPr/>
        </p:nvSpPr>
        <p:spPr>
          <a:xfrm>
            <a:off x="6690162" y="5738248"/>
            <a:ext cx="3855917" cy="64633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</a:rPr>
              <a:t>Charte élèves</a:t>
            </a:r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E7002B92-AA0E-4220-B4C1-23DC76A66A4E}"/>
              </a:ext>
            </a:extLst>
          </p:cNvPr>
          <p:cNvSpPr/>
          <p:nvPr/>
        </p:nvSpPr>
        <p:spPr>
          <a:xfrm rot="1517236">
            <a:off x="3768988" y="4747969"/>
            <a:ext cx="589082" cy="10541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96736A6A-E5BA-43DF-A196-6FFF085A811E}"/>
              </a:ext>
            </a:extLst>
          </p:cNvPr>
          <p:cNvSpPr/>
          <p:nvPr/>
        </p:nvSpPr>
        <p:spPr>
          <a:xfrm rot="19757158">
            <a:off x="8065348" y="4743694"/>
            <a:ext cx="589082" cy="10541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44777" y="6455647"/>
            <a:ext cx="7619999" cy="365125"/>
          </a:xfrm>
        </p:spPr>
        <p:txBody>
          <a:bodyPr/>
          <a:lstStyle/>
          <a:p>
            <a:pPr algn="r"/>
            <a:r>
              <a:rPr lang="fr-FR" sz="1200" b="1" dirty="0">
                <a:solidFill>
                  <a:schemeClr val="bg1"/>
                </a:solidFill>
              </a:rPr>
              <a:t>Numérique à l'école - Franck Clair - réunion directeurs - 24/01/2019</a:t>
            </a:r>
          </a:p>
        </p:txBody>
      </p:sp>
    </p:spTree>
    <p:extLst>
      <p:ext uri="{BB962C8B-B14F-4D97-AF65-F5344CB8AC3E}">
        <p14:creationId xmlns:p14="http://schemas.microsoft.com/office/powerpoint/2010/main" val="80355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126C0-09B9-44DD-8E95-4EABAE5F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B75CE9FB-BFA8-4CB9-BE79-4DE2814D76E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761D6D-A59D-4F43-A674-E6C9E884C377}"/>
              </a:ext>
            </a:extLst>
          </p:cNvPr>
          <p:cNvSpPr txBox="1"/>
          <p:nvPr/>
        </p:nvSpPr>
        <p:spPr>
          <a:xfrm>
            <a:off x="283530" y="214297"/>
            <a:ext cx="11440567" cy="649408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latin typeface="Arial Black" panose="020B0A04020102020204" pitchFamily="34" charset="0"/>
              </a:rPr>
              <a:t>Les CHARTES Internet</a:t>
            </a:r>
          </a:p>
          <a:p>
            <a:pPr algn="ctr"/>
            <a:endParaRPr lang="fr-FR" sz="3600" u="sng" dirty="0">
              <a:latin typeface="Arial Black" panose="020B0A04020102020204" pitchFamily="34" charset="0"/>
            </a:endParaRPr>
          </a:p>
          <a:p>
            <a:r>
              <a:rPr lang="fr-FR" sz="2800" b="1" dirty="0"/>
              <a:t>Le site départemental missiontice38 : </a:t>
            </a:r>
          </a:p>
          <a:p>
            <a:pPr algn="ctr"/>
            <a:r>
              <a:rPr lang="fr-FR" sz="2800" b="1" dirty="0">
                <a:hlinkClick r:id="rId3"/>
              </a:rPr>
              <a:t>www.ac-grenoble.fr/missiontice38</a:t>
            </a:r>
            <a:endParaRPr lang="fr-FR" sz="28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C92BDD-C244-47C9-B1B6-3BBECB403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680" y="2314813"/>
            <a:ext cx="8379875" cy="4073226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04098" y="6343257"/>
            <a:ext cx="7619999" cy="365125"/>
          </a:xfrm>
        </p:spPr>
        <p:txBody>
          <a:bodyPr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Numérique à l'école - Franck Clair - réunion </a:t>
            </a:r>
            <a:r>
              <a:rPr lang="fr-FR" sz="1200">
                <a:solidFill>
                  <a:schemeClr val="tx1"/>
                </a:solidFill>
              </a:rPr>
              <a:t>directeurs  - 24/01/2019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9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126C0-09B9-44DD-8E95-4EABAE5F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B75CE9FB-BFA8-4CB9-BE79-4DE2814D76E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761D6D-A59D-4F43-A674-E6C9E884C377}"/>
              </a:ext>
            </a:extLst>
          </p:cNvPr>
          <p:cNvSpPr txBox="1"/>
          <p:nvPr/>
        </p:nvSpPr>
        <p:spPr>
          <a:xfrm>
            <a:off x="283530" y="214297"/>
            <a:ext cx="11440567" cy="65248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latin typeface="Arial Black" panose="020B0A04020102020204" pitchFamily="34" charset="0"/>
              </a:rPr>
              <a:t>Les CHARTES Internet</a:t>
            </a:r>
          </a:p>
          <a:p>
            <a:pPr algn="ctr"/>
            <a:endParaRPr lang="fr-FR" sz="1000" u="sng" dirty="0">
              <a:latin typeface="Arial Black" panose="020B0A04020102020204" pitchFamily="34" charset="0"/>
            </a:endParaRPr>
          </a:p>
          <a:p>
            <a:r>
              <a:rPr lang="fr-FR" sz="2800" b="1" dirty="0"/>
              <a:t>Les sites de référence :</a:t>
            </a:r>
          </a:p>
          <a:p>
            <a:endParaRPr lang="fr-FR" sz="2800" b="1" dirty="0"/>
          </a:p>
          <a:p>
            <a:pPr marL="457200" indent="-457200">
              <a:buFontTx/>
              <a:buChar char="-"/>
            </a:pPr>
            <a:r>
              <a:rPr lang="fr-FR" sz="2800" b="1" dirty="0"/>
              <a:t>Eduscol : Guide d'élaboration d'une charte d'usage du numérique </a:t>
            </a:r>
          </a:p>
          <a:p>
            <a:r>
              <a:rPr lang="fr-FR" sz="2800" b="1" dirty="0"/>
              <a:t>						</a:t>
            </a:r>
            <a:r>
              <a:rPr lang="fr-FR" sz="2800" b="1" dirty="0">
                <a:solidFill>
                  <a:srgbClr val="0070C0"/>
                </a:solidFill>
                <a:hlinkClick r:id="rId3"/>
              </a:rPr>
              <a:t>https://frama.link/tice1</a:t>
            </a:r>
            <a:endParaRPr lang="fr-FR" sz="2800" b="1" dirty="0">
              <a:solidFill>
                <a:srgbClr val="0070C0"/>
              </a:solidFill>
            </a:endParaRPr>
          </a:p>
          <a:p>
            <a:endParaRPr lang="fr-FR" sz="2800" b="1" dirty="0"/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800" b="1" dirty="0"/>
              <a:t>Portail du numérique / </a:t>
            </a:r>
            <a:r>
              <a:rPr lang="fr-FR" sz="2800" b="1" dirty="0" err="1"/>
              <a:t>prim</a:t>
            </a:r>
            <a:r>
              <a:rPr lang="fr-FR" sz="2800" b="1" dirty="0"/>
              <a:t> à bord : </a:t>
            </a:r>
            <a:r>
              <a:rPr lang="fr-FR" alt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Comment accompagner le déploiement de services ou d’outils numériques à l’école ?</a:t>
            </a:r>
          </a:p>
          <a:p>
            <a:pPr lvl="4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r>
              <a:rPr lang="fr-FR" altLang="fr-FR" sz="2800" b="1" dirty="0">
                <a:solidFill>
                  <a:srgbClr val="0070C0"/>
                </a:solidFill>
                <a:latin typeface="Arial" panose="020B0604020202020204" pitchFamily="34" charset="0"/>
                <a:hlinkClick r:id="rId4"/>
              </a:rPr>
              <a:t>https://frama.link/tice2</a:t>
            </a:r>
            <a:endParaRPr lang="fr-FR" altLang="fr-FR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4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800" b="1" dirty="0">
                <a:latin typeface="Arial" panose="020B0604020202020204" pitchFamily="34" charset="0"/>
              </a:rPr>
              <a:t>Eduscol : internet responsable =&gt; autorisations</a:t>
            </a:r>
          </a:p>
          <a:p>
            <a:pPr lvl="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r>
              <a:rPr lang="fr-FR" altLang="fr-FR" sz="2800" b="1" dirty="0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https://frama.link/tice3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04098" y="6280021"/>
            <a:ext cx="7619999" cy="365125"/>
          </a:xfrm>
        </p:spPr>
        <p:txBody>
          <a:bodyPr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Numérique à l'école - Franck Clair - réunion directeurs  - 24/01/2019</a:t>
            </a:r>
          </a:p>
        </p:txBody>
      </p:sp>
    </p:spTree>
    <p:extLst>
      <p:ext uri="{BB962C8B-B14F-4D97-AF65-F5344CB8AC3E}">
        <p14:creationId xmlns:p14="http://schemas.microsoft.com/office/powerpoint/2010/main" val="281735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126C0-09B9-44DD-8E95-4EABAE5F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B75CE9FB-BFA8-4CB9-BE79-4DE2814D76E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761D6D-A59D-4F43-A674-E6C9E884C377}"/>
              </a:ext>
            </a:extLst>
          </p:cNvPr>
          <p:cNvSpPr txBox="1"/>
          <p:nvPr/>
        </p:nvSpPr>
        <p:spPr>
          <a:xfrm>
            <a:off x="283530" y="214297"/>
            <a:ext cx="11440567" cy="618630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latin typeface="Arial Black" panose="020B0A04020102020204" pitchFamily="34" charset="0"/>
              </a:rPr>
              <a:t>Filtrage et RGPD </a:t>
            </a:r>
            <a:r>
              <a:rPr lang="fr-FR" sz="1600" u="sng" dirty="0">
                <a:latin typeface="Arial Black" panose="020B0A04020102020204" pitchFamily="34" charset="0"/>
              </a:rPr>
              <a:t>(règlement général de protection des données)</a:t>
            </a:r>
          </a:p>
          <a:p>
            <a:pPr algn="ctr"/>
            <a:endParaRPr lang="fr-FR" sz="3600" u="sng" dirty="0">
              <a:latin typeface="Arial Black" panose="020B0A04020102020204" pitchFamily="34" charset="0"/>
            </a:endParaRPr>
          </a:p>
          <a:p>
            <a:r>
              <a:rPr lang="fr-FR" sz="2800" b="1" dirty="0"/>
              <a:t>Proxy-école ou serveur de filtrage (attention SLIS non maintenu)</a:t>
            </a:r>
          </a:p>
          <a:p>
            <a:pPr marL="457200" indent="-457200">
              <a:buFontTx/>
              <a:buChar char="-"/>
            </a:pPr>
            <a:endParaRPr lang="fr-FR" sz="2800" b="1" dirty="0"/>
          </a:p>
          <a:p>
            <a:r>
              <a:rPr lang="fr-FR" sz="2800" b="1" dirty="0"/>
              <a:t>Test avec le site missiontice38 : </a:t>
            </a:r>
            <a:r>
              <a:rPr lang="fr-FR" sz="2800" b="1" dirty="0">
                <a:solidFill>
                  <a:srgbClr val="0070C0"/>
                </a:solidFill>
                <a:hlinkClick r:id="rId3"/>
              </a:rPr>
              <a:t>https://frama.link/filtrage</a:t>
            </a:r>
            <a:endParaRPr lang="fr-FR" sz="2800" b="1" dirty="0">
              <a:solidFill>
                <a:srgbClr val="0070C0"/>
              </a:solidFill>
            </a:endParaRPr>
          </a:p>
          <a:p>
            <a:endParaRPr lang="fr-FR" sz="2800" b="1" dirty="0">
              <a:solidFill>
                <a:srgbClr val="0070C0"/>
              </a:solidFill>
            </a:endParaRPr>
          </a:p>
          <a:p>
            <a:r>
              <a:rPr lang="fr-FR" sz="2800" b="1" dirty="0"/>
              <a:t>Moteur de recherche :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  <a:hlinkClick r:id="rId4"/>
              </a:rPr>
              <a:t>https://www.qwantjunior.com</a:t>
            </a:r>
            <a:endParaRPr lang="fr-FR" sz="2800" b="1" dirty="0">
              <a:solidFill>
                <a:srgbClr val="0070C0"/>
              </a:solidFill>
            </a:endParaRPr>
          </a:p>
          <a:p>
            <a:endParaRPr lang="fr-FR" sz="2800" b="1" dirty="0">
              <a:solidFill>
                <a:srgbClr val="0070C0"/>
              </a:solidFill>
            </a:endParaRPr>
          </a:p>
          <a:p>
            <a:r>
              <a:rPr lang="fr-FR" sz="2000" b="1" dirty="0"/>
              <a:t>	Ou à minima : </a:t>
            </a:r>
            <a:r>
              <a:rPr lang="fr-FR" sz="2000" b="1" dirty="0" err="1"/>
              <a:t>safesearch</a:t>
            </a:r>
            <a:r>
              <a:rPr lang="fr-FR" sz="2000" b="1" dirty="0"/>
              <a:t> sur google</a:t>
            </a:r>
            <a:r>
              <a:rPr lang="fr-FR" sz="2800" b="1" dirty="0"/>
              <a:t> </a:t>
            </a:r>
          </a:p>
          <a:p>
            <a:endParaRPr lang="fr-FR" sz="2800" b="1" dirty="0"/>
          </a:p>
          <a:p>
            <a:r>
              <a:rPr lang="fr-FR" sz="2800" b="1" dirty="0"/>
              <a:t>=&gt; Pas de filtres parfaits / charte avec la conduite à tenir</a:t>
            </a:r>
            <a:endParaRPr lang="fr-FR" sz="2000" b="1" dirty="0"/>
          </a:p>
          <a:p>
            <a:endParaRPr lang="fr-FR" dirty="0"/>
          </a:p>
          <a:p>
            <a:r>
              <a:rPr lang="fr-FR" sz="3600" b="1" dirty="0"/>
              <a:t>RGPD : </a:t>
            </a:r>
            <a:r>
              <a:rPr lang="fr-FR" sz="2800" dirty="0"/>
              <a:t>des sites obligatoirement RGPD si données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04098" y="6035481"/>
            <a:ext cx="7619999" cy="365125"/>
          </a:xfrm>
        </p:spPr>
        <p:txBody>
          <a:bodyPr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Numérique à l'école - Franck Clair - réunion directeurs  - 24/01/2019</a:t>
            </a:r>
          </a:p>
        </p:txBody>
      </p:sp>
    </p:spTree>
    <p:extLst>
      <p:ext uri="{BB962C8B-B14F-4D97-AF65-F5344CB8AC3E}">
        <p14:creationId xmlns:p14="http://schemas.microsoft.com/office/powerpoint/2010/main" val="305133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126C0-09B9-44DD-8E95-4EABAE5F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B75CE9FB-BFA8-4CB9-BE79-4DE2814D76E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761D6D-A59D-4F43-A674-E6C9E884C377}"/>
              </a:ext>
            </a:extLst>
          </p:cNvPr>
          <p:cNvSpPr txBox="1"/>
          <p:nvPr/>
        </p:nvSpPr>
        <p:spPr>
          <a:xfrm>
            <a:off x="283530" y="214297"/>
            <a:ext cx="11440567" cy="618630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latin typeface="Arial Black" panose="020B0A04020102020204" pitchFamily="34" charset="0"/>
              </a:rPr>
              <a:t>Les projets collaboratifs numériques départementaux :</a:t>
            </a:r>
          </a:p>
          <a:p>
            <a:pPr algn="ctr"/>
            <a:endParaRPr lang="fr-FR" sz="3600" u="sng" dirty="0">
              <a:latin typeface="Arial Black" panose="020B0A04020102020204" pitchFamily="34" charset="0"/>
            </a:endParaRPr>
          </a:p>
          <a:p>
            <a:pPr algn="ctr"/>
            <a:r>
              <a:rPr lang="fr-FR" sz="2800" u="sng" dirty="0">
                <a:latin typeface="Arial Black" panose="020B0A04020102020204" pitchFamily="34" charset="0"/>
                <a:hlinkClick r:id="rId3"/>
              </a:rPr>
              <a:t>www.ac-grenoble.fr/webeleves/</a:t>
            </a:r>
            <a:r>
              <a:rPr lang="fr-FR" sz="2800" dirty="0">
                <a:latin typeface="Arial Black" panose="020B0A04020102020204" pitchFamily="34" charset="0"/>
              </a:rPr>
              <a:t> rubrique « projets »</a:t>
            </a:r>
          </a:p>
          <a:p>
            <a:pPr algn="ctr"/>
            <a:r>
              <a:rPr lang="fr-FR" sz="2800" dirty="0">
                <a:latin typeface="Arial Black" panose="020B0A04020102020204" pitchFamily="34" charset="0"/>
              </a:rPr>
              <a:t>Cycle 1, 2, 3</a:t>
            </a:r>
          </a:p>
          <a:p>
            <a:pPr algn="ctr"/>
            <a:endParaRPr lang="fr-FR" sz="2800" dirty="0">
              <a:latin typeface="Arial Black" panose="020B0A04020102020204" pitchFamily="34" charset="0"/>
            </a:endParaRPr>
          </a:p>
          <a:p>
            <a:pPr marL="1371600" lvl="2" indent="-457200">
              <a:buFontTx/>
              <a:buChar char="-"/>
            </a:pP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Accompagnement sur et hors temps classe.</a:t>
            </a:r>
          </a:p>
          <a:p>
            <a:pPr marL="1371600" lvl="2" indent="-457200">
              <a:buFontTx/>
              <a:buChar char="-"/>
            </a:pPr>
            <a:endParaRPr lang="fr-FR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371600" lvl="2" indent="-457200">
              <a:buFontTx/>
              <a:buChar char="-"/>
            </a:pP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Pas besoin de compétences particulières.</a:t>
            </a:r>
          </a:p>
          <a:p>
            <a:pPr marL="1371600" lvl="2" indent="-457200">
              <a:buFontTx/>
              <a:buChar char="-"/>
            </a:pPr>
            <a:endParaRPr lang="fr-FR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371600" lvl="2" indent="-457200">
              <a:buFontTx/>
              <a:buChar char="-"/>
            </a:pP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Le numérique au service de la pédagogie et des apprentissages : (</a:t>
            </a:r>
            <a:r>
              <a:rPr lang="fr-FR" sz="2800" dirty="0" err="1">
                <a:solidFill>
                  <a:srgbClr val="0070C0"/>
                </a:solidFill>
                <a:latin typeface="Arial Black" panose="020B0A04020102020204" pitchFamily="34" charset="0"/>
              </a:rPr>
              <a:t>narramus</a:t>
            </a:r>
            <a:r>
              <a:rPr lang="fr-FR" sz="2800" dirty="0">
                <a:solidFill>
                  <a:srgbClr val="0070C0"/>
                </a:solidFill>
                <a:latin typeface="Arial Black" panose="020B0A04020102020204" pitchFamily="34" charset="0"/>
              </a:rPr>
              <a:t>, EMI, …)</a:t>
            </a:r>
          </a:p>
          <a:p>
            <a:pPr algn="ctr"/>
            <a:endParaRPr lang="fr-FR" sz="3600" u="sng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73169" y="5913386"/>
            <a:ext cx="7619999" cy="365125"/>
          </a:xfrm>
        </p:spPr>
        <p:txBody>
          <a:bodyPr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Numérique à l'école - Franck Clair - réunion directeurs  - 24/01/2019</a:t>
            </a:r>
          </a:p>
        </p:txBody>
      </p:sp>
    </p:spTree>
    <p:extLst>
      <p:ext uri="{BB962C8B-B14F-4D97-AF65-F5344CB8AC3E}">
        <p14:creationId xmlns:p14="http://schemas.microsoft.com/office/powerpoint/2010/main" val="327854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126C0-09B9-44DD-8E95-4EABAE5F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B75CE9FB-BFA8-4CB9-BE79-4DE2814D76E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761D6D-A59D-4F43-A674-E6C9E884C377}"/>
              </a:ext>
            </a:extLst>
          </p:cNvPr>
          <p:cNvSpPr txBox="1"/>
          <p:nvPr/>
        </p:nvSpPr>
        <p:spPr>
          <a:xfrm>
            <a:off x="112734" y="214297"/>
            <a:ext cx="11774466" cy="227754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latin typeface="Arial Black" panose="020B0A04020102020204" pitchFamily="34" charset="0"/>
              </a:rPr>
              <a:t>Les autorisations d’absences :</a:t>
            </a:r>
          </a:p>
          <a:p>
            <a:pPr algn="ctr"/>
            <a:endParaRPr lang="fr-FR" sz="3600" u="sng" dirty="0">
              <a:latin typeface="Arial Black" panose="020B0A04020102020204" pitchFamily="34" charset="0"/>
            </a:endParaRPr>
          </a:p>
          <a:p>
            <a:pPr algn="ctr"/>
            <a:r>
              <a:rPr lang="fr-FR" sz="3400" dirty="0">
                <a:solidFill>
                  <a:srgbClr val="0070C0"/>
                </a:solidFill>
                <a:latin typeface="Arial Black" panose="020B0A04020102020204" pitchFamily="34" charset="0"/>
              </a:rPr>
              <a:t>https://ien-bourgoin-jallieu-2.web.ac-grenoble.fr/</a:t>
            </a:r>
          </a:p>
          <a:p>
            <a:pPr algn="ctr"/>
            <a:endParaRPr lang="fr-FR" sz="3600" u="sng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73169" y="5913386"/>
            <a:ext cx="7619999" cy="365125"/>
          </a:xfrm>
        </p:spPr>
        <p:txBody>
          <a:bodyPr/>
          <a:lstStyle/>
          <a:p>
            <a:pPr algn="r"/>
            <a:r>
              <a:rPr lang="fr-FR" sz="1200" dirty="0">
                <a:solidFill>
                  <a:schemeClr val="tx1"/>
                </a:solidFill>
              </a:rPr>
              <a:t>Numérique à l'école - Franck Clair - réunion directeurs  - 24/01/2019</a:t>
            </a:r>
          </a:p>
        </p:txBody>
      </p:sp>
    </p:spTree>
    <p:extLst>
      <p:ext uri="{BB962C8B-B14F-4D97-AF65-F5344CB8AC3E}">
        <p14:creationId xmlns:p14="http://schemas.microsoft.com/office/powerpoint/2010/main" val="179299366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375</TotalTime>
  <Words>245</Words>
  <Application>Microsoft Office PowerPoint</Application>
  <PresentationFormat>Grand écran</PresentationFormat>
  <Paragraphs>83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clair</dc:creator>
  <cp:lastModifiedBy>franck clair</cp:lastModifiedBy>
  <cp:revision>11</cp:revision>
  <dcterms:created xsi:type="dcterms:W3CDTF">2019-01-23T10:05:44Z</dcterms:created>
  <dcterms:modified xsi:type="dcterms:W3CDTF">2019-01-24T16:45:36Z</dcterms:modified>
</cp:coreProperties>
</file>